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256" r:id="rId2"/>
    <p:sldId id="265" r:id="rId3"/>
    <p:sldId id="266" r:id="rId4"/>
    <p:sldId id="267" r:id="rId5"/>
    <p:sldId id="257" r:id="rId6"/>
    <p:sldId id="258" r:id="rId7"/>
    <p:sldId id="259" r:id="rId8"/>
    <p:sldId id="260" r:id="rId9"/>
    <p:sldId id="262" r:id="rId10"/>
    <p:sldId id="261"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Dry Weight</c:v>
                </c:pt>
              </c:strCache>
            </c:strRef>
          </c:tx>
          <c:marker>
            <c:symbol val="none"/>
          </c:marker>
          <c:cat>
            <c:strRef>
              <c:f>Sheet1!$A$2:$A$8</c:f>
              <c:strCache>
                <c:ptCount val="7"/>
                <c:pt idx="0">
                  <c:v>Day 1</c:v>
                </c:pt>
                <c:pt idx="1">
                  <c:v>Day 2</c:v>
                </c:pt>
                <c:pt idx="2">
                  <c:v>Day 3</c:v>
                </c:pt>
                <c:pt idx="3">
                  <c:v>Day 4</c:v>
                </c:pt>
                <c:pt idx="4">
                  <c:v>Day 5</c:v>
                </c:pt>
                <c:pt idx="5">
                  <c:v>Day 6</c:v>
                </c:pt>
                <c:pt idx="6">
                  <c:v>Day 7</c:v>
                </c:pt>
              </c:strCache>
            </c:strRef>
          </c:cat>
          <c:val>
            <c:numRef>
              <c:f>Sheet1!$B$2:$B$8</c:f>
              <c:numCache>
                <c:formatCode>General</c:formatCode>
                <c:ptCount val="7"/>
                <c:pt idx="0">
                  <c:v>4.3</c:v>
                </c:pt>
                <c:pt idx="1">
                  <c:v>2.5</c:v>
                </c:pt>
                <c:pt idx="2">
                  <c:v>3.5</c:v>
                </c:pt>
                <c:pt idx="3">
                  <c:v>4.5</c:v>
                </c:pt>
              </c:numCache>
            </c:numRef>
          </c:val>
          <c:smooth val="0"/>
        </c:ser>
        <c:ser>
          <c:idx val="1"/>
          <c:order val="1"/>
          <c:tx>
            <c:strRef>
              <c:f>Sheet1!$C$1</c:f>
              <c:strCache>
                <c:ptCount val="1"/>
                <c:pt idx="0">
                  <c:v>Wet Weight</c:v>
                </c:pt>
              </c:strCache>
            </c:strRef>
          </c:tx>
          <c:marker>
            <c:symbol val="none"/>
          </c:marker>
          <c:cat>
            <c:strRef>
              <c:f>Sheet1!$A$2:$A$8</c:f>
              <c:strCache>
                <c:ptCount val="7"/>
                <c:pt idx="0">
                  <c:v>Day 1</c:v>
                </c:pt>
                <c:pt idx="1">
                  <c:v>Day 2</c:v>
                </c:pt>
                <c:pt idx="2">
                  <c:v>Day 3</c:v>
                </c:pt>
                <c:pt idx="3">
                  <c:v>Day 4</c:v>
                </c:pt>
                <c:pt idx="4">
                  <c:v>Day 5</c:v>
                </c:pt>
                <c:pt idx="5">
                  <c:v>Day 6</c:v>
                </c:pt>
                <c:pt idx="6">
                  <c:v>Day 7</c:v>
                </c:pt>
              </c:strCache>
            </c:strRef>
          </c:cat>
          <c:val>
            <c:numRef>
              <c:f>Sheet1!$C$2:$C$8</c:f>
              <c:numCache>
                <c:formatCode>General</c:formatCode>
                <c:ptCount val="7"/>
                <c:pt idx="0">
                  <c:v>2.4</c:v>
                </c:pt>
                <c:pt idx="1">
                  <c:v>4.4000000000000004</c:v>
                </c:pt>
                <c:pt idx="2">
                  <c:v>1.8</c:v>
                </c:pt>
                <c:pt idx="3">
                  <c:v>2.8</c:v>
                </c:pt>
              </c:numCache>
            </c:numRef>
          </c:val>
          <c:smooth val="0"/>
        </c:ser>
        <c:dLbls>
          <c:showLegendKey val="0"/>
          <c:showVal val="0"/>
          <c:showCatName val="0"/>
          <c:showSerName val="0"/>
          <c:showPercent val="0"/>
          <c:showBubbleSize val="0"/>
        </c:dLbls>
        <c:marker val="1"/>
        <c:smooth val="0"/>
        <c:axId val="28974080"/>
        <c:axId val="63766528"/>
      </c:lineChart>
      <c:catAx>
        <c:axId val="28974080"/>
        <c:scaling>
          <c:orientation val="minMax"/>
        </c:scaling>
        <c:delete val="0"/>
        <c:axPos val="b"/>
        <c:majorTickMark val="out"/>
        <c:minorTickMark val="none"/>
        <c:tickLblPos val="nextTo"/>
        <c:crossAx val="63766528"/>
        <c:crosses val="autoZero"/>
        <c:auto val="1"/>
        <c:lblAlgn val="ctr"/>
        <c:lblOffset val="100"/>
        <c:noMultiLvlLbl val="0"/>
      </c:catAx>
      <c:valAx>
        <c:axId val="63766528"/>
        <c:scaling>
          <c:orientation val="minMax"/>
        </c:scaling>
        <c:delete val="0"/>
        <c:axPos val="l"/>
        <c:majorGridlines/>
        <c:numFmt formatCode="General" sourceLinked="1"/>
        <c:majorTickMark val="out"/>
        <c:minorTickMark val="none"/>
        <c:tickLblPos val="nextTo"/>
        <c:crossAx val="28974080"/>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5/31/2012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dirty="0"/>
          </a:p>
        </p:txBody>
      </p:sp>
    </p:spTree>
    <p:extLst>
      <p:ext uri="{BB962C8B-B14F-4D97-AF65-F5344CB8AC3E}">
        <p14:creationId xmlns:p14="http://schemas.microsoft.com/office/powerpoint/2010/main" val="1316394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1237980696"/>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3374413865"/>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46524953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387745110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2404865275"/>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2059537792"/>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295766606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719342945"/>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1979676408"/>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268063752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5/31/2012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3183398298"/>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breeze.wav"/>
          </p:stSnd>
        </p:sndAc>
      </p:transition>
    </mc:Choice>
    <mc:Fallback xmlns="">
      <p:transition spd="slow">
        <p:sndAc>
          <p:stSnd>
            <p:snd r:embed="rId3" name="breeze.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l="-9000" r="-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400142-71CF-434E-AE73-70DD60D36C31}" type="datetimeFigureOut">
              <a:rPr lang="en-US" smtClean="0"/>
              <a:pPr/>
              <a:t>5/31/2012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995293-1C35-4805-BB84-383A6B5B3023}" type="slidenum">
              <a:rPr lang="en-US" smtClean="0"/>
              <a:pPr/>
              <a:t>‹#›</a:t>
            </a:fld>
            <a:endParaRPr lang="en-US" dirty="0"/>
          </a:p>
        </p:txBody>
      </p:sp>
    </p:spTree>
    <p:extLst>
      <p:ext uri="{BB962C8B-B14F-4D97-AF65-F5344CB8AC3E}">
        <p14:creationId xmlns:p14="http://schemas.microsoft.com/office/powerpoint/2010/main" val="122503462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slow" p14:dur="2000">
        <p:sndAc>
          <p:stSnd>
            <p:snd r:embed="rId13" name="breeze.wav"/>
          </p:stSnd>
        </p:sndAc>
      </p:transition>
    </mc:Choice>
    <mc:Fallback xmlns="">
      <p:transition spd="slow">
        <p:sndAc>
          <p:stSnd>
            <p:snd r:embed="rId15" name="breeze.wav"/>
          </p:stSnd>
        </p:sndAc>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audio" Target="../media/audio2.wav"/></Relationships>
</file>

<file path=ppt/slides/_rels/slide1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audio" Target="../media/audio2.wav"/></Relationships>
</file>

<file path=ppt/slides/_rels/slide11.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audio" Target="../media/audio5.wav"/></Relationships>
</file>

<file path=ppt/slides/_rels/slide12.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audio" Target="../media/audio6.wav"/></Relationships>
</file>

<file path=ppt/slides/_rels/slide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audio" Target="../media/audio3.wav"/></Relationships>
</file>

<file path=ppt/slides/_rels/slide3.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audio" Target="../media/audio4.wav"/></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9.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audio" Target="../media/audio2.wav"/><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lstStyle/>
          <a:p>
            <a:r>
              <a:rPr lang="en-US" dirty="0" smtClean="0">
                <a:solidFill>
                  <a:schemeClr val="bg1"/>
                </a:solidFill>
              </a:rPr>
              <a:t>Sunflowers and Acid Rain</a:t>
            </a:r>
            <a:endParaRPr lang="en-US" dirty="0">
              <a:solidFill>
                <a:schemeClr val="bg1"/>
              </a:solidFill>
            </a:endParaRPr>
          </a:p>
        </p:txBody>
      </p:sp>
      <p:sp>
        <p:nvSpPr>
          <p:cNvPr id="3" name="Subtitle 2"/>
          <p:cNvSpPr>
            <a:spLocks noGrp="1"/>
          </p:cNvSpPr>
          <p:nvPr>
            <p:ph type="subTitle" idx="1"/>
          </p:nvPr>
        </p:nvSpPr>
        <p:spPr>
          <a:xfrm>
            <a:off x="381000" y="2971800"/>
            <a:ext cx="6019800" cy="2362200"/>
          </a:xfrm>
        </p:spPr>
        <p:txBody>
          <a:bodyPr>
            <a:normAutofit/>
          </a:bodyPr>
          <a:lstStyle/>
          <a:p>
            <a:r>
              <a:rPr lang="en-US" dirty="0" smtClean="0">
                <a:solidFill>
                  <a:schemeClr val="bg1"/>
                </a:solidFill>
              </a:rPr>
              <a:t>Talent 21 Project</a:t>
            </a:r>
          </a:p>
          <a:p>
            <a:r>
              <a:rPr lang="en-US" dirty="0" smtClean="0">
                <a:solidFill>
                  <a:schemeClr val="bg1"/>
                </a:solidFill>
              </a:rPr>
              <a:t>By Khalil Hill</a:t>
            </a:r>
          </a:p>
          <a:p>
            <a:r>
              <a:rPr lang="en-US" dirty="0" smtClean="0">
                <a:solidFill>
                  <a:schemeClr val="bg1"/>
                </a:solidFill>
              </a:rPr>
              <a:t>Date 6/4</a:t>
            </a:r>
          </a:p>
          <a:p>
            <a:r>
              <a:rPr lang="en-US" dirty="0" smtClean="0">
                <a:solidFill>
                  <a:schemeClr val="bg1"/>
                </a:solidFill>
              </a:rPr>
              <a:t>Period7</a:t>
            </a:r>
            <a:endParaRPr 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3" name="laser.wav"/>
          </p:stSnd>
        </p:sndAc>
      </p:transition>
    </mc:Choice>
    <mc:Fallback xmlns="">
      <p:transition spd="slow">
        <p:sndAc>
          <p:stSnd>
            <p:snd r:embed="rId4" name="laser.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path" presetSubtype="0" accel="50000" decel="50000" fill="hold" grpId="0" nodeType="clickEffect">
                                  <p:stCondLst>
                                    <p:cond delay="0"/>
                                  </p:stCondLst>
                                  <p:childTnLst>
                                    <p:animMotion origin="layout" path="M 0 0 L 0.017 0 C 0.025 0 0.034 -0.014 0.042 -0.016 C 0.048 -0.016 0.059 -0.003 0.064 -0.003 C 0.071 -0.003 0.078 -0.007 0.091 -0.007 L 0.1 -0.162 L 0.11 0.025 L 0.122 0 L 0.132 -0.007 L 0.156 -0.001 C 0.167 -0.004 0.176 -0.017 0.187 -0.022 C 0.191 -0.023 0.2 -0.024 0.206 -0.022 C 0.212 -0.02 0.217 -0.006 0.219 -0.005 C 0.222 -0.001 0.229 -0.005 0.233 -0.003 L 0.239 0 L 0.25 0 E" pathEditMode="relative" ptsTypes="">
                                      <p:cBhvr>
                                        <p:cTn id="6" dur="2000" fill="hold"/>
                                        <p:tgtEl>
                                          <p:spTgt spid="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4" presetClass="path" presetSubtype="0" accel="50000" decel="50000" fill="hold" grpId="0" nodeType="clickEffect">
                                  <p:stCondLst>
                                    <p:cond delay="0"/>
                                  </p:stCondLst>
                                  <p:childTnLst>
                                    <p:animMotion origin="layout" path="M 0 0 C 0.004 -0.004 0.01 -0.006 0.015 -0.006 C 0.022 -0.006 0.029 -0.003 0.033 0.002 C 0.05 0.022 0.063 0.066 0.063 0.118 C 0.063 0.118 0.063 0.119 0.063 0.119 C 0.063 0.119 0.063 0.12 0.063 0.12 C 0.063 0.172 0.05 0.217 0.033 0.237 C 0.029 0.241 0.022 0.244 0.015 0.244 C 0.01 0.244 0.004 0.242 0 0.238 C -0.004 0.234 -0.006 0.229 -0.006 0.223 C -0.006 0.216 -0.003 0.21 0.002 0.206 C 0.022 0.188 0.066 0.175 0.118 0.175 C 0.118 0.175 0.119 0.175 0.119 0.175 C 0.119 0.175 0.12 0.175 0.12 0.175 C 0.172 0.175 0.217 0.188 0.237 0.206 C 0.241 0.21 0.244 0.216 0.244 0.223 C 0.244 0.229 0.242 0.234 0.238 0.238 C 0.234 0.242 0.229 0.244 0.223 0.244 C 0.216 0.244 0.21 0.241 0.206 0.237 C 0.188 0.217 0.175 0.172 0.175 0.12 C 0.175 0.12 0.175 0.119 0.175 0.119 C 0.175 0.119 0.175 0.118 0.175 0.118 C 0.175 0.066 0.188 0.022 0.206 0.001 C 0.21 -0.003 0.216 -0.006 0.223 -0.006 C 0.229 -0.006 0.234 -0.004 0.238 0 C 0.242 0.004 0.244 0.01 0.244 0.015 C 0.244 0.022 0.241 0.028 0.237 0.033 C 0.217 0.05 0.172 0.063 0.12 0.063 C 0.12 0.063 0.12 0.063 0.119 0.063 C 0.119 0.063 0.118 0.063 0.118 0.063 C 0.066 0.063 0.022 0.05 0.002 0.033 C -0.003 0.028 -0.006 0.022 -0.006 0.015 C -0.006 0.01 -0.004 0.004 0 0 Z" pathEditMode="relative" ptsTypes="">
                                      <p:cBhvr>
                                        <p:cTn id="10" dur="2000" fill="hold"/>
                                        <p:tgtEl>
                                          <p:spTgt spid="3">
                                            <p:txEl>
                                              <p:pRg st="0" end="0"/>
                                            </p:txEl>
                                          </p:spTgt>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34" presetClass="path" presetSubtype="0" accel="50000" decel="50000" fill="hold" grpId="0" nodeType="clickEffect">
                                  <p:stCondLst>
                                    <p:cond delay="0"/>
                                  </p:stCondLst>
                                  <p:childTnLst>
                                    <p:animMotion origin="layout" path="M 0 0 C 0.004 -0.004 0.01 -0.006 0.015 -0.006 C 0.022 -0.006 0.029 -0.003 0.033 0.002 C 0.05 0.022 0.063 0.066 0.063 0.118 C 0.063 0.118 0.063 0.119 0.063 0.119 C 0.063 0.119 0.063 0.12 0.063 0.12 C 0.063 0.172 0.05 0.217 0.033 0.237 C 0.029 0.241 0.022 0.244 0.015 0.244 C 0.01 0.244 0.004 0.242 0 0.238 C -0.004 0.234 -0.006 0.229 -0.006 0.223 C -0.006 0.216 -0.003 0.21 0.002 0.206 C 0.022 0.188 0.066 0.175 0.118 0.175 C 0.118 0.175 0.119 0.175 0.119 0.175 C 0.119 0.175 0.12 0.175 0.12 0.175 C 0.172 0.175 0.217 0.188 0.237 0.206 C 0.241 0.21 0.244 0.216 0.244 0.223 C 0.244 0.229 0.242 0.234 0.238 0.238 C 0.234 0.242 0.229 0.244 0.223 0.244 C 0.216 0.244 0.21 0.241 0.206 0.237 C 0.188 0.217 0.175 0.172 0.175 0.12 C 0.175 0.12 0.175 0.119 0.175 0.119 C 0.175 0.119 0.175 0.118 0.175 0.118 C 0.175 0.066 0.188 0.022 0.206 0.001 C 0.21 -0.003 0.216 -0.006 0.223 -0.006 C 0.229 -0.006 0.234 -0.004 0.238 0 C 0.242 0.004 0.244 0.01 0.244 0.015 C 0.244 0.022 0.241 0.028 0.237 0.033 C 0.217 0.05 0.172 0.063 0.12 0.063 C 0.12 0.063 0.12 0.063 0.119 0.063 C 0.119 0.063 0.118 0.063 0.118 0.063 C 0.066 0.063 0.022 0.05 0.002 0.033 C -0.003 0.028 -0.006 0.022 -0.006 0.015 C -0.006 0.01 -0.004 0.004 0 0 Z" pathEditMode="relative" ptsTypes="">
                                      <p:cBhvr>
                                        <p:cTn id="14" dur="2000" fill="hold"/>
                                        <p:tgtEl>
                                          <p:spTgt spid="3">
                                            <p:txEl>
                                              <p:pRg st="1" end="1"/>
                                            </p:txEl>
                                          </p:spTgt>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34" presetClass="path" presetSubtype="0" accel="50000" decel="50000" fill="hold" grpId="0" nodeType="clickEffect">
                                  <p:stCondLst>
                                    <p:cond delay="0"/>
                                  </p:stCondLst>
                                  <p:childTnLst>
                                    <p:animMotion origin="layout" path="M 0 0 C 0.004 -0.004 0.01 -0.006 0.015 -0.006 C 0.022 -0.006 0.029 -0.003 0.033 0.002 C 0.05 0.022 0.063 0.066 0.063 0.118 C 0.063 0.118 0.063 0.119 0.063 0.119 C 0.063 0.119 0.063 0.12 0.063 0.12 C 0.063 0.172 0.05 0.217 0.033 0.237 C 0.029 0.241 0.022 0.244 0.015 0.244 C 0.01 0.244 0.004 0.242 0 0.238 C -0.004 0.234 -0.006 0.229 -0.006 0.223 C -0.006 0.216 -0.003 0.21 0.002 0.206 C 0.022 0.188 0.066 0.175 0.118 0.175 C 0.118 0.175 0.119 0.175 0.119 0.175 C 0.119 0.175 0.12 0.175 0.12 0.175 C 0.172 0.175 0.217 0.188 0.237 0.206 C 0.241 0.21 0.244 0.216 0.244 0.223 C 0.244 0.229 0.242 0.234 0.238 0.238 C 0.234 0.242 0.229 0.244 0.223 0.244 C 0.216 0.244 0.21 0.241 0.206 0.237 C 0.188 0.217 0.175 0.172 0.175 0.12 C 0.175 0.12 0.175 0.119 0.175 0.119 C 0.175 0.119 0.175 0.118 0.175 0.118 C 0.175 0.066 0.188 0.022 0.206 0.001 C 0.21 -0.003 0.216 -0.006 0.223 -0.006 C 0.229 -0.006 0.234 -0.004 0.238 0 C 0.242 0.004 0.244 0.01 0.244 0.015 C 0.244 0.022 0.241 0.028 0.237 0.033 C 0.217 0.05 0.172 0.063 0.12 0.063 C 0.12 0.063 0.12 0.063 0.119 0.063 C 0.119 0.063 0.118 0.063 0.118 0.063 C 0.066 0.063 0.022 0.05 0.002 0.033 C -0.003 0.028 -0.006 0.022 -0.006 0.015 C -0.006 0.01 -0.004 0.004 0 0 Z" pathEditMode="relative" ptsTypes="">
                                      <p:cBhvr>
                                        <p:cTn id="18" dur="2000" fill="hold"/>
                                        <p:tgtEl>
                                          <p:spTgt spid="3">
                                            <p:txEl>
                                              <p:pRg st="2" end="2"/>
                                            </p:txEl>
                                          </p:spTgt>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34" presetClass="path" presetSubtype="0" accel="50000" decel="50000" fill="hold" grpId="0" nodeType="clickEffect">
                                  <p:stCondLst>
                                    <p:cond delay="0"/>
                                  </p:stCondLst>
                                  <p:childTnLst>
                                    <p:animMotion origin="layout" path="M 0 0 C 0.004 -0.004 0.01 -0.006 0.015 -0.006 C 0.022 -0.006 0.029 -0.003 0.033 0.002 C 0.05 0.022 0.063 0.066 0.063 0.118 C 0.063 0.118 0.063 0.119 0.063 0.119 C 0.063 0.119 0.063 0.12 0.063 0.12 C 0.063 0.172 0.05 0.217 0.033 0.237 C 0.029 0.241 0.022 0.244 0.015 0.244 C 0.01 0.244 0.004 0.242 0 0.238 C -0.004 0.234 -0.006 0.229 -0.006 0.223 C -0.006 0.216 -0.003 0.21 0.002 0.206 C 0.022 0.188 0.066 0.175 0.118 0.175 C 0.118 0.175 0.119 0.175 0.119 0.175 C 0.119 0.175 0.12 0.175 0.12 0.175 C 0.172 0.175 0.217 0.188 0.237 0.206 C 0.241 0.21 0.244 0.216 0.244 0.223 C 0.244 0.229 0.242 0.234 0.238 0.238 C 0.234 0.242 0.229 0.244 0.223 0.244 C 0.216 0.244 0.21 0.241 0.206 0.237 C 0.188 0.217 0.175 0.172 0.175 0.12 C 0.175 0.12 0.175 0.119 0.175 0.119 C 0.175 0.119 0.175 0.118 0.175 0.118 C 0.175 0.066 0.188 0.022 0.206 0.001 C 0.21 -0.003 0.216 -0.006 0.223 -0.006 C 0.229 -0.006 0.234 -0.004 0.238 0 C 0.242 0.004 0.244 0.01 0.244 0.015 C 0.244 0.022 0.241 0.028 0.237 0.033 C 0.217 0.05 0.172 0.063 0.12 0.063 C 0.12 0.063 0.12 0.063 0.119 0.063 C 0.119 0.063 0.118 0.063 0.118 0.063 C 0.066 0.063 0.022 0.05 0.002 0.033 C -0.003 0.028 -0.006 0.022 -0.006 0.015 C -0.006 0.01 -0.004 0.004 0 0 Z" pathEditMode="relative" ptsTypes="">
                                      <p:cBhvr>
                                        <p:cTn id="22" dur="2000" fill="hold"/>
                                        <p:tgtEl>
                                          <p:spTgt spid="3">
                                            <p:txEl>
                                              <p:pRg st="3" end="3"/>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Test Your Hypothesis</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If I add vinegar water to my sunflower seed, then it still grow.</a:t>
            </a:r>
            <a:endParaRPr 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sndAc>
          <p:stSnd loop="1">
            <p:snd r:embed="rId3" name="laser.wav"/>
          </p:stSnd>
        </p:sndAc>
      </p:transition>
    </mc:Choice>
    <mc:Fallback xmlns="">
      <p:transition spd="slow">
        <p:sndAc>
          <p:stSnd loop="1">
            <p:snd r:embed="rId4" name="laser.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Interpret Your Data</a:t>
            </a:r>
            <a:endParaRPr lang="en-US" dirty="0">
              <a:solidFill>
                <a:schemeClr val="bg1"/>
              </a:solidFill>
            </a:endParaRPr>
          </a:p>
        </p:txBody>
      </p:sp>
      <p:sp>
        <p:nvSpPr>
          <p:cNvPr id="3" name="Content Placeholder 2"/>
          <p:cNvSpPr>
            <a:spLocks noGrp="1"/>
          </p:cNvSpPr>
          <p:nvPr>
            <p:ph idx="1"/>
          </p:nvPr>
        </p:nvSpPr>
        <p:spPr/>
        <p:txBody>
          <a:bodyPr>
            <a:normAutofit/>
          </a:bodyPr>
          <a:lstStyle/>
          <a:p>
            <a:r>
              <a:rPr lang="en-US" dirty="0" smtClean="0">
                <a:solidFill>
                  <a:schemeClr val="bg1"/>
                </a:solidFill>
              </a:rPr>
              <a:t>This is where you put your analysis.  The results showed that it did grow.</a:t>
            </a:r>
            <a:endParaRPr lang="en-US" b="1" i="1" u="sng" dirty="0" smtClean="0">
              <a:solidFill>
                <a:schemeClr val="bg1"/>
              </a:solidFill>
            </a:endParaRPr>
          </a:p>
          <a:p>
            <a:r>
              <a:rPr lang="en-US" dirty="0" smtClean="0">
                <a:solidFill>
                  <a:schemeClr val="bg1"/>
                </a:solidFill>
              </a:rPr>
              <a:t>As part of this experiment there may have been variables or scientific errors that could have affected the growth of the plants and the outcome of this experiment. The variables affecting the results may have been too much </a:t>
            </a:r>
            <a:r>
              <a:rPr lang="en-US" dirty="0" smtClean="0">
                <a:solidFill>
                  <a:schemeClr val="tx1">
                    <a:lumMod val="95000"/>
                    <a:lumOff val="5000"/>
                  </a:schemeClr>
                </a:solidFill>
              </a:rPr>
              <a:t>water .</a:t>
            </a:r>
            <a:endParaRPr lang="en-US" dirty="0">
              <a:solidFill>
                <a:schemeClr val="tx1">
                  <a:lumMod val="95000"/>
                  <a:lumOff val="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3" name="bomb.wav"/>
          </p:stSnd>
        </p:sndAc>
      </p:transition>
    </mc:Choice>
    <mc:Fallback xmlns="">
      <p:transition spd="slow">
        <p:sndAc>
          <p:stSnd>
            <p:snd r:embed="rId4" name="bomb.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State Your Conclusion</a:t>
            </a:r>
            <a:endParaRPr lang="en-US" dirty="0">
              <a:solidFill>
                <a:schemeClr val="bg1"/>
              </a:solidFill>
            </a:endParaRPr>
          </a:p>
        </p:txBody>
      </p:sp>
      <p:sp>
        <p:nvSpPr>
          <p:cNvPr id="3" name="Content Placeholder 2"/>
          <p:cNvSpPr>
            <a:spLocks noGrp="1"/>
          </p:cNvSpPr>
          <p:nvPr>
            <p:ph idx="1"/>
          </p:nvPr>
        </p:nvSpPr>
        <p:spPr>
          <a:xfrm>
            <a:off x="457200" y="1600200"/>
            <a:ext cx="8229600" cy="4525963"/>
          </a:xfrm>
        </p:spPr>
        <p:txBody>
          <a:bodyPr>
            <a:normAutofit/>
          </a:bodyPr>
          <a:lstStyle/>
          <a:p>
            <a:r>
              <a:rPr lang="en-US" dirty="0" smtClean="0">
                <a:solidFill>
                  <a:schemeClr val="bg1"/>
                </a:solidFill>
              </a:rPr>
              <a:t>The results of this lab </a:t>
            </a:r>
            <a:r>
              <a:rPr lang="en-US" b="1" i="1" u="sng" dirty="0" smtClean="0">
                <a:solidFill>
                  <a:schemeClr val="bg1"/>
                </a:solidFill>
              </a:rPr>
              <a:t>(did</a:t>
            </a:r>
            <a:r>
              <a:rPr lang="en-US" dirty="0" smtClean="0">
                <a:solidFill>
                  <a:schemeClr val="bg1"/>
                </a:solidFill>
              </a:rPr>
              <a:t>) support the initial hypothesis the vinegar is polluted </a:t>
            </a:r>
            <a:r>
              <a:rPr lang="en-US" dirty="0">
                <a:solidFill>
                  <a:schemeClr val="bg1"/>
                </a:solidFill>
              </a:rPr>
              <a:t>.</a:t>
            </a:r>
            <a:r>
              <a:rPr lang="en-US" dirty="0" smtClean="0">
                <a:solidFill>
                  <a:schemeClr val="bg1"/>
                </a:solidFill>
              </a:rPr>
              <a:t>  Some things that were learned from this experiment were </a:t>
            </a:r>
            <a:r>
              <a:rPr lang="en-US" b="1" i="1" u="sng" dirty="0" smtClean="0">
                <a:solidFill>
                  <a:schemeClr val="bg1"/>
                </a:solidFill>
              </a:rPr>
              <a:t>I learned how to </a:t>
            </a:r>
            <a:r>
              <a:rPr lang="en-US" b="1" i="1" u="sng" smtClean="0">
                <a:solidFill>
                  <a:schemeClr val="bg1"/>
                </a:solidFill>
              </a:rPr>
              <a:t>plant flowers</a:t>
            </a:r>
            <a:r>
              <a:rPr lang="en-US" smtClean="0">
                <a:solidFill>
                  <a:schemeClr val="bg1"/>
                </a:solidFill>
              </a:rPr>
              <a:t> </a:t>
            </a:r>
            <a:r>
              <a:rPr lang="en-US" dirty="0" smtClean="0">
                <a:solidFill>
                  <a:schemeClr val="bg1"/>
                </a:solidFill>
              </a:rPr>
              <a:t>This experiment could be extended in the future by (</a:t>
            </a:r>
            <a:r>
              <a:rPr lang="en-US" b="1" i="1" u="sng" dirty="0" smtClean="0">
                <a:solidFill>
                  <a:schemeClr val="bg1"/>
                </a:solidFill>
              </a:rPr>
              <a:t>identify an investigation that would be a natural next step based on your results.)</a:t>
            </a:r>
            <a:endParaRPr lang="en-US" dirty="0" smtClean="0">
              <a:solidFill>
                <a:schemeClr val="bg1"/>
              </a:solidFill>
            </a:endParaRPr>
          </a:p>
          <a:p>
            <a:r>
              <a:rPr lang="en-US" b="1" i="1" u="sng" dirty="0" smtClean="0">
                <a:solidFill>
                  <a:schemeClr val="bg1"/>
                </a:solidFill>
              </a:rPr>
              <a:t>Add Graphic</a:t>
            </a:r>
            <a:endParaRPr lang="en-US" b="1" i="1" u="sng"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3" name="drumroll.wav"/>
          </p:stSnd>
        </p:sndAc>
      </p:transition>
    </mc:Choice>
    <mc:Fallback xmlns="">
      <p:transition spd="slow">
        <p:sndAc>
          <p:stSnd>
            <p:snd r:embed="rId4" name="drumroll.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1"/>
                </a:solidFill>
              </a:rPr>
              <a:t>Introduction</a:t>
            </a:r>
            <a:r>
              <a:rPr lang="en-US" dirty="0" smtClean="0">
                <a:solidFill>
                  <a:schemeClr val="tx1">
                    <a:lumMod val="95000"/>
                    <a:lumOff val="5000"/>
                  </a:schemeClr>
                </a:solidFill>
              </a:rPr>
              <a:t> </a:t>
            </a:r>
            <a:endParaRPr lang="en-US" dirty="0">
              <a:solidFill>
                <a:schemeClr val="tx1">
                  <a:lumMod val="95000"/>
                  <a:lumOff val="5000"/>
                </a:schemeClr>
              </a:solidFill>
            </a:endParaRPr>
          </a:p>
        </p:txBody>
      </p:sp>
      <p:sp>
        <p:nvSpPr>
          <p:cNvPr id="3" name="Content Placeholder 2"/>
          <p:cNvSpPr>
            <a:spLocks noGrp="1"/>
          </p:cNvSpPr>
          <p:nvPr>
            <p:ph idx="1"/>
          </p:nvPr>
        </p:nvSpPr>
        <p:spPr/>
        <p:txBody>
          <a:bodyPr>
            <a:normAutofit fontScale="85000" lnSpcReduction="10000"/>
          </a:bodyPr>
          <a:lstStyle/>
          <a:p>
            <a:r>
              <a:rPr lang="en-US" dirty="0" smtClean="0">
                <a:solidFill>
                  <a:schemeClr val="bg1"/>
                </a:solidFill>
              </a:rPr>
              <a:t>The purpose of this experiment was to find out … </a:t>
            </a:r>
            <a:r>
              <a:rPr lang="en-US" b="1" i="1" dirty="0" smtClean="0">
                <a:solidFill>
                  <a:schemeClr val="bg1"/>
                </a:solidFill>
              </a:rPr>
              <a:t>(Include background information about requirements for plant growth and plant needs- your textbook would be a good place to begin gathering background information. Include information about the plant or the variable you used to help make your plant go and its importance in this experiment. Include background information which you might have used to develop your hypothesis.)</a:t>
            </a:r>
          </a:p>
          <a:p>
            <a:r>
              <a:rPr lang="en-US" dirty="0" smtClean="0">
                <a:solidFill>
                  <a:schemeClr val="bg1"/>
                </a:solidFill>
              </a:rPr>
              <a:t>The control in this experiment was tape water</a:t>
            </a:r>
          </a:p>
          <a:p>
            <a:r>
              <a:rPr lang="en-US" dirty="0" smtClean="0">
                <a:solidFill>
                  <a:schemeClr val="bg1"/>
                </a:solidFill>
              </a:rPr>
              <a:t>The variable in this experiment was vinegar </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3" name="camera.wav"/>
          </p:stSnd>
        </p:sndAc>
      </p:transition>
    </mc:Choice>
    <mc:Fallback xmlns="">
      <p:transition spd="slow">
        <p:sndAc>
          <p:stSnd>
            <p:snd r:embed="rId4" name="camera.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path" presetSubtype="0" accel="50000" decel="50000" fill="hold" grpId="0" nodeType="clickEffect">
                                  <p:stCondLst>
                                    <p:cond delay="0"/>
                                  </p:stCondLst>
                                  <p:childTnLst>
                                    <p:animMotion origin="layout" path="M 0 0 C -0.066 0.006 -0.115 0.021 -0.115 0.033 C -0.115 0.044 -0.067 0.052 -0.003 0.052 C 0.061 0.052 0.115 0.044 0.115 0.033 C 0.115 0.021 0.059 0.018 -0.005 0.026 C -0.068 0.035 -0.115 0.05 -0.115 0.061 C -0.115 0.072 -0.066 0.081 -0.003 0.081 C 0.061 0.081 0.115 0.072 0.115 0.061 C 0.115 0.05 0.059 0.047 -0.004 0.055 C -0.068 0.063 -0.115 0.078 -0.115 0.089 C -0.115 0.101 -0.066 0.11 -0.002 0.11 C 0.061 0.11 0.115 0.101 0.115 0.089 C 0.115 0.079 0.059 0.076 -0.004 0.083 C -0.067 0.091 -0.115 0.107 -0.115 0.118 C -0.115 0.129 -0.065 0.138 -0.002 0.138 C 0.063 0.138 0.115 0.129 0.115 0.118 C 0.115 0.107 0.06 0.104 -0.003 0.112 C -0.066 0.12 -0.115 0.135 -0.115 0.146 C -0.115 0.158 -0.065 0.166 -0.001 0.166 C 0.063 0.166 0.115 0.157 0.115 0.146 C 0.115 0.135 0.06 0.132 -0.003 0.14 C -0.066 0.148 -0.115 0.164 -0.115 0.174 C -0.115 0.185 -0.064 0.194 -0.001 0.194 C 0.063 0.194 0.115 0.185 0.115 0.174 C 0.115 0.164 0.061 0.161 -0.003 0.168 C -0.066 0.176 -0.115 0.192 -0.115 0.203 C -0.115 0.213 -0.064 0.223 0 0.223 C 0.064 0.223 0.115 0.214 0.115 0.203 C 0.115 0.192 0.061 0.189 -0.002 0.197 C -0.065 0.205 -0.116 0.22 -0.115 0.231 C -0.114 0.242 -0.064 0.25 0 0.25 C 0.064 0.25 0.115 0.241 0.115 0.23 C 0.115 0.22 0.063 0.217 0 0.226 E" pathEditMode="relative" ptsTypes="">
                                      <p:cBhvr>
                                        <p:cTn id="6" dur="2000" fill="hold"/>
                                        <p:tgtEl>
                                          <p:spTgt spid="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27" presetClass="emph" presetSubtype="0" fill="remove" grpId="0" nodeType="clickEffect">
                                  <p:stCondLst>
                                    <p:cond delay="0"/>
                                  </p:stCondLst>
                                  <p:childTnLst>
                                    <p:animClr clrSpc="rgb" dir="cw">
                                      <p:cBhvr override="childStyle">
                                        <p:cTn id="10" dur="250" autoRev="1" fill="remove"/>
                                        <p:tgtEl>
                                          <p:spTgt spid="3">
                                            <p:txEl>
                                              <p:pRg st="0" end="0"/>
                                            </p:txEl>
                                          </p:spTgt>
                                        </p:tgtEl>
                                        <p:attrNameLst>
                                          <p:attrName>style.color</p:attrName>
                                        </p:attrNameLst>
                                      </p:cBhvr>
                                      <p:to>
                                        <a:schemeClr val="bg1"/>
                                      </p:to>
                                    </p:animClr>
                                    <p:animClr clrSpc="rgb" dir="cw">
                                      <p:cBhvr>
                                        <p:cTn id="11" dur="250" autoRev="1" fill="remove"/>
                                        <p:tgtEl>
                                          <p:spTgt spid="3">
                                            <p:txEl>
                                              <p:pRg st="0" end="0"/>
                                            </p:txEl>
                                          </p:spTgt>
                                        </p:tgtEl>
                                        <p:attrNameLst>
                                          <p:attrName>fillcolor</p:attrName>
                                        </p:attrNameLst>
                                      </p:cBhvr>
                                      <p:to>
                                        <a:schemeClr val="bg1"/>
                                      </p:to>
                                    </p:animClr>
                                    <p:set>
                                      <p:cBhvr>
                                        <p:cTn id="12" dur="250" autoRev="1" fill="remove"/>
                                        <p:tgtEl>
                                          <p:spTgt spid="3">
                                            <p:txEl>
                                              <p:pRg st="0" end="0"/>
                                            </p:txEl>
                                          </p:spTgt>
                                        </p:tgtEl>
                                        <p:attrNameLst>
                                          <p:attrName>fill.type</p:attrName>
                                        </p:attrNameLst>
                                      </p:cBhvr>
                                      <p:to>
                                        <p:strVal val="solid"/>
                                      </p:to>
                                    </p:set>
                                    <p:set>
                                      <p:cBhvr>
                                        <p:cTn id="13" dur="250" autoRev="1" fill="remove"/>
                                        <p:tgtEl>
                                          <p:spTgt spid="3">
                                            <p:txEl>
                                              <p:pRg st="0" end="0"/>
                                            </p:txEl>
                                          </p:spTgt>
                                        </p:tgtEl>
                                        <p:attrNameLst>
                                          <p:attrName>fill.on</p:attrName>
                                        </p:attrNameLst>
                                      </p:cBhvr>
                                      <p:to>
                                        <p:strVal val="true"/>
                                      </p:to>
                                    </p:set>
                                  </p:childTnLst>
                                </p:cTn>
                              </p:par>
                            </p:childTnLst>
                          </p:cTn>
                        </p:par>
                      </p:childTnLst>
                    </p:cTn>
                  </p:par>
                  <p:par>
                    <p:cTn id="14" fill="hold">
                      <p:stCondLst>
                        <p:cond delay="indefinite"/>
                      </p:stCondLst>
                      <p:childTnLst>
                        <p:par>
                          <p:cTn id="15" fill="hold">
                            <p:stCondLst>
                              <p:cond delay="0"/>
                            </p:stCondLst>
                            <p:childTnLst>
                              <p:par>
                                <p:cTn id="16" presetID="27" presetClass="emph" presetSubtype="0" fill="remove" grpId="0" nodeType="clickEffect">
                                  <p:stCondLst>
                                    <p:cond delay="0"/>
                                  </p:stCondLst>
                                  <p:childTnLst>
                                    <p:animClr clrSpc="rgb" dir="cw">
                                      <p:cBhvr override="childStyle">
                                        <p:cTn id="17" dur="250" autoRev="1" fill="remove"/>
                                        <p:tgtEl>
                                          <p:spTgt spid="3">
                                            <p:txEl>
                                              <p:pRg st="1" end="1"/>
                                            </p:txEl>
                                          </p:spTgt>
                                        </p:tgtEl>
                                        <p:attrNameLst>
                                          <p:attrName>style.color</p:attrName>
                                        </p:attrNameLst>
                                      </p:cBhvr>
                                      <p:to>
                                        <a:schemeClr val="bg1"/>
                                      </p:to>
                                    </p:animClr>
                                    <p:animClr clrSpc="rgb" dir="cw">
                                      <p:cBhvr>
                                        <p:cTn id="18" dur="250" autoRev="1" fill="remove"/>
                                        <p:tgtEl>
                                          <p:spTgt spid="3">
                                            <p:txEl>
                                              <p:pRg st="1" end="1"/>
                                            </p:txEl>
                                          </p:spTgt>
                                        </p:tgtEl>
                                        <p:attrNameLst>
                                          <p:attrName>fillcolor</p:attrName>
                                        </p:attrNameLst>
                                      </p:cBhvr>
                                      <p:to>
                                        <a:schemeClr val="bg1"/>
                                      </p:to>
                                    </p:animClr>
                                    <p:set>
                                      <p:cBhvr>
                                        <p:cTn id="19" dur="250" autoRev="1" fill="remove"/>
                                        <p:tgtEl>
                                          <p:spTgt spid="3">
                                            <p:txEl>
                                              <p:pRg st="1" end="1"/>
                                            </p:txEl>
                                          </p:spTgt>
                                        </p:tgtEl>
                                        <p:attrNameLst>
                                          <p:attrName>fill.type</p:attrName>
                                        </p:attrNameLst>
                                      </p:cBhvr>
                                      <p:to>
                                        <p:strVal val="solid"/>
                                      </p:to>
                                    </p:set>
                                    <p:set>
                                      <p:cBhvr>
                                        <p:cTn id="20" dur="250" autoRev="1" fill="remove"/>
                                        <p:tgtEl>
                                          <p:spTgt spid="3">
                                            <p:txEl>
                                              <p:pRg st="1" end="1"/>
                                            </p:txEl>
                                          </p:spTgt>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27" presetClass="emph" presetSubtype="0" fill="remove" grpId="0" nodeType="clickEffect">
                                  <p:stCondLst>
                                    <p:cond delay="0"/>
                                  </p:stCondLst>
                                  <p:childTnLst>
                                    <p:animClr clrSpc="rgb" dir="cw">
                                      <p:cBhvr override="childStyle">
                                        <p:cTn id="24" dur="250" autoRev="1" fill="remove"/>
                                        <p:tgtEl>
                                          <p:spTgt spid="3">
                                            <p:txEl>
                                              <p:pRg st="2" end="2"/>
                                            </p:txEl>
                                          </p:spTgt>
                                        </p:tgtEl>
                                        <p:attrNameLst>
                                          <p:attrName>style.color</p:attrName>
                                        </p:attrNameLst>
                                      </p:cBhvr>
                                      <p:to>
                                        <a:schemeClr val="bg1"/>
                                      </p:to>
                                    </p:animClr>
                                    <p:animClr clrSpc="rgb" dir="cw">
                                      <p:cBhvr>
                                        <p:cTn id="25" dur="250" autoRev="1" fill="remove"/>
                                        <p:tgtEl>
                                          <p:spTgt spid="3">
                                            <p:txEl>
                                              <p:pRg st="2" end="2"/>
                                            </p:txEl>
                                          </p:spTgt>
                                        </p:tgtEl>
                                        <p:attrNameLst>
                                          <p:attrName>fillcolor</p:attrName>
                                        </p:attrNameLst>
                                      </p:cBhvr>
                                      <p:to>
                                        <a:schemeClr val="bg1"/>
                                      </p:to>
                                    </p:animClr>
                                    <p:set>
                                      <p:cBhvr>
                                        <p:cTn id="26" dur="250" autoRev="1" fill="remove"/>
                                        <p:tgtEl>
                                          <p:spTgt spid="3">
                                            <p:txEl>
                                              <p:pRg st="2" end="2"/>
                                            </p:txEl>
                                          </p:spTgt>
                                        </p:tgtEl>
                                        <p:attrNameLst>
                                          <p:attrName>fill.type</p:attrName>
                                        </p:attrNameLst>
                                      </p:cBhvr>
                                      <p:to>
                                        <p:strVal val="solid"/>
                                      </p:to>
                                    </p:set>
                                    <p:set>
                                      <p:cBhvr>
                                        <p:cTn id="27" dur="250" autoRev="1" fill="remove"/>
                                        <p:tgtEl>
                                          <p:spTgt spid="3">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Materials </a:t>
            </a:r>
            <a:endParaRPr lang="en-US" dirty="0">
              <a:solidFill>
                <a:schemeClr val="bg1"/>
              </a:solidFill>
            </a:endParaRPr>
          </a:p>
        </p:txBody>
      </p:sp>
      <p:sp>
        <p:nvSpPr>
          <p:cNvPr id="3" name="Content Placeholder 2"/>
          <p:cNvSpPr>
            <a:spLocks noGrp="1"/>
          </p:cNvSpPr>
          <p:nvPr>
            <p:ph sz="half" idx="1"/>
          </p:nvPr>
        </p:nvSpPr>
        <p:spPr>
          <a:xfrm>
            <a:off x="1600200" y="1951039"/>
            <a:ext cx="6553200" cy="3886200"/>
          </a:xfrm>
        </p:spPr>
        <p:txBody>
          <a:bodyPr>
            <a:normAutofit lnSpcReduction="10000"/>
          </a:bodyPr>
          <a:lstStyle/>
          <a:p>
            <a:pPr marL="0" indent="0">
              <a:buNone/>
            </a:pPr>
            <a:endParaRPr lang="en-US" dirty="0" smtClean="0">
              <a:solidFill>
                <a:schemeClr val="tx1">
                  <a:lumMod val="95000"/>
                  <a:lumOff val="5000"/>
                </a:schemeClr>
              </a:solidFill>
            </a:endParaRPr>
          </a:p>
          <a:p>
            <a:r>
              <a:rPr lang="en-US" dirty="0" smtClean="0">
                <a:solidFill>
                  <a:schemeClr val="bg1"/>
                </a:solidFill>
              </a:rPr>
              <a:t>Plastic  cup</a:t>
            </a:r>
          </a:p>
          <a:p>
            <a:r>
              <a:rPr lang="en-US" dirty="0" smtClean="0">
                <a:solidFill>
                  <a:schemeClr val="bg1"/>
                </a:solidFill>
              </a:rPr>
              <a:t>super growing pellets</a:t>
            </a:r>
          </a:p>
          <a:p>
            <a:r>
              <a:rPr lang="en-US" dirty="0" smtClean="0">
                <a:solidFill>
                  <a:schemeClr val="bg1"/>
                </a:solidFill>
              </a:rPr>
              <a:t>Triple beam balance scale</a:t>
            </a:r>
          </a:p>
          <a:p>
            <a:r>
              <a:rPr lang="en-US" dirty="0" smtClean="0">
                <a:solidFill>
                  <a:schemeClr val="bg1"/>
                </a:solidFill>
              </a:rPr>
              <a:t>Sunflower seeds</a:t>
            </a:r>
          </a:p>
          <a:p>
            <a:r>
              <a:rPr lang="en-US" b="1" u="sng" dirty="0" smtClean="0">
                <a:solidFill>
                  <a:schemeClr val="bg1"/>
                </a:solidFill>
              </a:rPr>
              <a:t>Water or 10% vinegar water</a:t>
            </a:r>
          </a:p>
          <a:p>
            <a:r>
              <a:rPr lang="en-US" dirty="0" smtClean="0">
                <a:solidFill>
                  <a:schemeClr val="tx1">
                    <a:lumMod val="95000"/>
                    <a:lumOff val="5000"/>
                  </a:schemeClr>
                </a:solidFill>
              </a:rPr>
              <a:t>Ruler</a:t>
            </a:r>
          </a:p>
          <a:p>
            <a:r>
              <a:rPr lang="en-US" dirty="0" smtClean="0">
                <a:solidFill>
                  <a:schemeClr val="tx1">
                    <a:lumMod val="95000"/>
                    <a:lumOff val="5000"/>
                  </a:schemeClr>
                </a:solidFill>
              </a:rPr>
              <a:t>Data sheet</a:t>
            </a:r>
            <a:endParaRPr lang="en-US" dirty="0">
              <a:solidFill>
                <a:schemeClr val="tx1">
                  <a:lumMod val="95000"/>
                  <a:lumOff val="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3" name="push.wav"/>
          </p:stSnd>
        </p:sndAc>
      </p:transition>
    </mc:Choice>
    <mc:Fallback xmlns="">
      <p:transition spd="slow">
        <p:sndAc>
          <p:stSnd>
            <p:snd r:embed="rId4" name="pu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4" presetClass="path" presetSubtype="0" accel="50000" decel="50000" fill="hold" grpId="0" nodeType="clickEffect">
                                  <p:stCondLst>
                                    <p:cond delay="0"/>
                                  </p:stCondLst>
                                  <p:childTnLst>
                                    <p:animMotion origin="layout" path="M 0 0 C 0.023 0.001 0.042 0.009 0.052 0.021 L 0.075 0.049 C 0.08 0.055 0.088 0.058 0.098 0.058 C 0.112 0.058 0.124 0.05 0.125 0.038 C 0.124 0.028 0.112 0.019 0.098 0.019 C 0.088 0.019 0.08 0.023 0.075 0.028 L 0.052 0.056 C 0.042 0.068 0.023 0.076 0 0.077 C -0.023 0.076 -0.042 0.068 -0.052 0.056 L -0.075 0.028 C -0.08 0.023 -0.088 0.019 -0.098 0.019 C -0.112 0.019 -0.124 0.028 -0.125 0.038 C -0.124 0.05 -0.112 0.058 -0.098 0.058 C -0.088 0.058 -0.08 0.055 -0.075 0.049 L -0.052 0.021 C -0.042 0.009 -0.023 0.001 0 0 Z" pathEditMode="relative" ptsTypes="">
                                      <p:cBhvr>
                                        <p:cTn id="55"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Methods</a:t>
            </a:r>
            <a:endParaRPr lang="en-US" dirty="0">
              <a:solidFill>
                <a:schemeClr val="bg1"/>
              </a:solidFill>
            </a:endParaRPr>
          </a:p>
        </p:txBody>
      </p:sp>
      <p:sp>
        <p:nvSpPr>
          <p:cNvPr id="3" name="Content Placeholder 2"/>
          <p:cNvSpPr>
            <a:spLocks noGrp="1"/>
          </p:cNvSpPr>
          <p:nvPr>
            <p:ph sz="half" idx="1"/>
          </p:nvPr>
        </p:nvSpPr>
        <p:spPr>
          <a:xfrm>
            <a:off x="685800" y="1371600"/>
            <a:ext cx="6858000" cy="4953000"/>
          </a:xfrm>
          <a:prstGeom prst="frame">
            <a:avLst/>
          </a:prstGeom>
        </p:spPr>
        <p:txBody>
          <a:bodyPr>
            <a:normAutofit fontScale="55000" lnSpcReduction="20000"/>
          </a:bodyPr>
          <a:lstStyle/>
          <a:p>
            <a:pPr>
              <a:buFont typeface="+mj-lt"/>
              <a:buAutoNum type="arabicPeriod"/>
            </a:pPr>
            <a:r>
              <a:rPr lang="en-US" dirty="0" smtClean="0">
                <a:solidFill>
                  <a:schemeClr val="bg1"/>
                </a:solidFill>
              </a:rPr>
              <a:t>Add super growing pellets to cup.</a:t>
            </a:r>
          </a:p>
          <a:p>
            <a:pPr>
              <a:buFont typeface="+mj-lt"/>
              <a:buAutoNum type="arabicPeriod"/>
            </a:pPr>
            <a:r>
              <a:rPr lang="en-US" dirty="0" smtClean="0">
                <a:solidFill>
                  <a:schemeClr val="bg1"/>
                </a:solidFill>
              </a:rPr>
              <a:t>Add 3 tablespoons of water to expand.</a:t>
            </a:r>
          </a:p>
          <a:p>
            <a:pPr>
              <a:buFont typeface="+mj-lt"/>
              <a:buAutoNum type="arabicPeriod"/>
            </a:pPr>
            <a:r>
              <a:rPr lang="en-US" dirty="0" smtClean="0">
                <a:solidFill>
                  <a:schemeClr val="bg1"/>
                </a:solidFill>
              </a:rPr>
              <a:t>Plant 3 seeds per cup.</a:t>
            </a:r>
          </a:p>
          <a:p>
            <a:pPr>
              <a:buFont typeface="+mj-lt"/>
              <a:buAutoNum type="arabicPeriod"/>
            </a:pPr>
            <a:r>
              <a:rPr lang="en-US" dirty="0" smtClean="0">
                <a:solidFill>
                  <a:schemeClr val="bg1"/>
                </a:solidFill>
              </a:rPr>
              <a:t>Weigh cup on triple beam balance. Record weight.</a:t>
            </a:r>
          </a:p>
          <a:p>
            <a:pPr>
              <a:buFont typeface="+mj-lt"/>
              <a:buAutoNum type="arabicPeriod"/>
            </a:pPr>
            <a:r>
              <a:rPr lang="en-US" dirty="0" smtClean="0">
                <a:solidFill>
                  <a:schemeClr val="bg1"/>
                </a:solidFill>
              </a:rPr>
              <a:t>Add tap water or vinegar water to cup. Weigh again and record data.</a:t>
            </a:r>
          </a:p>
          <a:p>
            <a:pPr>
              <a:buFont typeface="+mj-lt"/>
              <a:buAutoNum type="arabicPeriod"/>
            </a:pPr>
            <a:r>
              <a:rPr lang="en-US" dirty="0" smtClean="0">
                <a:solidFill>
                  <a:schemeClr val="bg1"/>
                </a:solidFill>
              </a:rPr>
              <a:t>Cup will be placed under grow light.</a:t>
            </a:r>
          </a:p>
          <a:p>
            <a:pPr>
              <a:buFont typeface="+mj-lt"/>
              <a:buAutoNum type="arabicPeriod"/>
            </a:pPr>
            <a:r>
              <a:rPr lang="en-US" dirty="0" smtClean="0">
                <a:solidFill>
                  <a:schemeClr val="bg1"/>
                </a:solidFill>
              </a:rPr>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solidFill>
                  <a:schemeClr val="bg1"/>
                </a:solidFill>
              </a:rPr>
              <a:t>Record observations, measurements, and comments in the plant growth diary. Once the plant begins to grow, you will need to draw a detailed picture of the plant including </a:t>
            </a:r>
            <a:r>
              <a:rPr lang="en-US" dirty="0" smtClean="0">
                <a:solidFill>
                  <a:schemeClr val="tx1">
                    <a:lumMod val="95000"/>
                    <a:lumOff val="5000"/>
                  </a:schemeClr>
                </a:solidFill>
              </a:rPr>
              <a:t>the appearance of leaves and stems.</a:t>
            </a:r>
          </a:p>
          <a:p>
            <a:pPr>
              <a:buFont typeface="+mj-lt"/>
              <a:buAutoNum type="arabicPeriod"/>
            </a:pPr>
            <a:r>
              <a:rPr lang="en-US" dirty="0" smtClean="0">
                <a:solidFill>
                  <a:schemeClr val="tx1">
                    <a:lumMod val="95000"/>
                    <a:lumOff val="5000"/>
                  </a:schemeClr>
                </a:solidFill>
              </a:rPr>
              <a:t>Each day , repeat steps 3 through 8.</a:t>
            </a:r>
            <a:endParaRPr lang="en-US" dirty="0">
              <a:solidFill>
                <a:schemeClr val="tx1">
                  <a:lumMod val="95000"/>
                  <a:lumOff val="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3" name="breeze.wav"/>
          </p:stSnd>
        </p:sndAc>
      </p:transition>
    </mc:Choice>
    <mc:Fallback xmlns="">
      <p:transition spd="slow">
        <p:sndAc>
          <p:stSnd>
            <p:snd r:embed="rId4" name="breeze.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Scientific Method</a:t>
            </a:r>
            <a:r>
              <a:rPr lang="en-US" dirty="0" smtClean="0">
                <a:solidFill>
                  <a:schemeClr val="tx1">
                    <a:lumMod val="95000"/>
                    <a:lumOff val="5000"/>
                  </a:schemeClr>
                </a:solidFill>
              </a:rPr>
              <a:t>		</a:t>
            </a:r>
            <a:r>
              <a:rPr lang="en-US" dirty="0" smtClean="0"/>
              <a:t>			</a:t>
            </a:r>
            <a:endParaRPr lang="en-US" dirty="0"/>
          </a:p>
        </p:txBody>
      </p:sp>
      <p:sp>
        <p:nvSpPr>
          <p:cNvPr id="3" name="Content Placeholder 2"/>
          <p:cNvSpPr>
            <a:spLocks noGrp="1"/>
          </p:cNvSpPr>
          <p:nvPr>
            <p:ph idx="1"/>
          </p:nvPr>
        </p:nvSpPr>
        <p:spPr/>
        <p:txBody>
          <a:bodyPr/>
          <a:lstStyle/>
          <a:p>
            <a:r>
              <a:rPr lang="en-US" dirty="0" smtClean="0">
                <a:solidFill>
                  <a:schemeClr val="bg1"/>
                </a:solidFill>
              </a:rPr>
              <a:t>Ask a Question</a:t>
            </a:r>
          </a:p>
          <a:p>
            <a:r>
              <a:rPr lang="en-US" dirty="0" smtClean="0">
                <a:solidFill>
                  <a:schemeClr val="bg1"/>
                </a:solidFill>
              </a:rPr>
              <a:t>State Your Hypothesis</a:t>
            </a:r>
          </a:p>
          <a:p>
            <a:r>
              <a:rPr lang="en-US" dirty="0" smtClean="0">
                <a:solidFill>
                  <a:schemeClr val="bg1"/>
                </a:solidFill>
              </a:rPr>
              <a:t>Identify Control &amp; Variable</a:t>
            </a:r>
          </a:p>
          <a:p>
            <a:r>
              <a:rPr lang="en-US" dirty="0" smtClean="0">
                <a:solidFill>
                  <a:schemeClr val="bg1"/>
                </a:solidFill>
              </a:rPr>
              <a:t>Test Your Hypothesis</a:t>
            </a:r>
          </a:p>
          <a:p>
            <a:r>
              <a:rPr lang="en-US" dirty="0" smtClean="0">
                <a:solidFill>
                  <a:schemeClr val="bg1"/>
                </a:solidFill>
              </a:rPr>
              <a:t>Collect &amp; Record Your Data</a:t>
            </a:r>
          </a:p>
          <a:p>
            <a:r>
              <a:rPr lang="en-US" dirty="0" smtClean="0">
                <a:solidFill>
                  <a:schemeClr val="bg1"/>
                </a:solidFill>
              </a:rPr>
              <a:t>Interpret Your Data</a:t>
            </a:r>
          </a:p>
          <a:p>
            <a:r>
              <a:rPr lang="en-US" dirty="0" smtClean="0">
                <a:solidFill>
                  <a:schemeClr val="bg1"/>
                </a:solidFill>
              </a:rPr>
              <a:t>State Your Conclusion</a:t>
            </a:r>
          </a:p>
          <a:p>
            <a:pPr>
              <a:buNone/>
            </a:pPr>
            <a:endParaRPr lang="en-US" dirty="0">
              <a:solidFill>
                <a:schemeClr val="tx1">
                  <a:lumMod val="95000"/>
                  <a:lumOff val="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3" name="breeze.wav"/>
          </p:stSnd>
        </p:sndAc>
      </p:transition>
    </mc:Choice>
    <mc:Fallback xmlns="">
      <p:transition spd="slow">
        <p:sndAc>
          <p:stSnd>
            <p:snd r:embed="rId4" name="breeze.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Ask a Question</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dirty="0" smtClean="0">
                <a:solidFill>
                  <a:schemeClr val="bg1"/>
                </a:solidFill>
              </a:rPr>
              <a:t>The purpose of this experiment was to find out … (Include background information about requirements for plant growth and plant needs- your textbook would be a good place to begin gathering background information. Include information about the plant or the variable you used to help make your plant go and its importance in this experiment.</a:t>
            </a:r>
          </a:p>
          <a:p>
            <a:r>
              <a:rPr lang="en-US" dirty="0" smtClean="0">
                <a:solidFill>
                  <a:schemeClr val="bg1"/>
                </a:solidFill>
              </a:rPr>
              <a:t>My question: why did we use vinegar</a:t>
            </a:r>
            <a:endParaRPr 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3" name="breeze.wav"/>
          </p:stSnd>
        </p:sndAc>
      </p:transition>
    </mc:Choice>
    <mc:Fallback xmlns="">
      <p:transition spd="slow">
        <p:sndAc>
          <p:stSnd>
            <p:snd r:embed="rId4" name="breeze.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State Your Hypothesis</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If I plant a sunflower seed it will grow. </a:t>
            </a:r>
            <a:endParaRPr 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3" name="breeze.wav"/>
          </p:stSnd>
        </p:sndAc>
      </p:transition>
    </mc:Choice>
    <mc:Fallback xmlns="">
      <p:transition spd="slow">
        <p:sndAc>
          <p:stSnd>
            <p:snd r:embed="rId4" name="breeze.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Identify Control &amp; Variable</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Control is when you use tap water.</a:t>
            </a:r>
          </a:p>
          <a:p>
            <a:r>
              <a:rPr lang="en-US" dirty="0" smtClean="0">
                <a:solidFill>
                  <a:schemeClr val="bg1"/>
                </a:solidFill>
              </a:rPr>
              <a:t>Variable is when you use vinegar water</a:t>
            </a:r>
            <a:endParaRPr 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sndAc>
          <p:stSnd loop="1">
            <p:snd r:embed="rId3" name="breeze.wav"/>
          </p:stSnd>
        </p:sndAc>
      </p:transition>
    </mc:Choice>
    <mc:Fallback xmlns="">
      <p:transition spd="slow">
        <p:sndAc>
          <p:stSnd loop="1">
            <p:snd r:embed="rId4" name="breeze.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Collect &amp; Record Your Data</a:t>
            </a:r>
            <a:endParaRPr lang="en-US" dirty="0">
              <a:solidFill>
                <a:schemeClr val="bg1"/>
              </a:solidFill>
            </a:endParaRPr>
          </a:p>
        </p:txBody>
      </p:sp>
      <p:sp>
        <p:nvSpPr>
          <p:cNvPr id="3" name="Content Placeholder 2"/>
          <p:cNvSpPr>
            <a:spLocks noGrp="1"/>
          </p:cNvSpPr>
          <p:nvPr>
            <p:ph idx="1"/>
          </p:nvPr>
        </p:nvSpPr>
        <p:spPr>
          <a:xfrm>
            <a:off x="4267200" y="1905000"/>
            <a:ext cx="5943600" cy="3886200"/>
          </a:xfrm>
        </p:spPr>
        <p:txBody>
          <a:bodyPr>
            <a:normAutofit fontScale="85000" lnSpcReduction="20000"/>
          </a:bodyPr>
          <a:lstStyle/>
          <a:p>
            <a:r>
              <a:rPr lang="en-US" dirty="0">
                <a:solidFill>
                  <a:schemeClr val="bg1"/>
                </a:solidFill>
              </a:rPr>
              <a:t>Day	Dry Wt.	Wet Wt.	Difference</a:t>
            </a:r>
          </a:p>
          <a:p>
            <a:r>
              <a:rPr lang="en-US" dirty="0">
                <a:solidFill>
                  <a:schemeClr val="bg1"/>
                </a:solidFill>
              </a:rPr>
              <a:t>Day 1	11.2	60.7	49.5</a:t>
            </a:r>
          </a:p>
          <a:p>
            <a:r>
              <a:rPr lang="en-US" dirty="0">
                <a:solidFill>
                  <a:schemeClr val="bg1"/>
                </a:solidFill>
              </a:rPr>
              <a:t>Day 2	80	80	0</a:t>
            </a:r>
          </a:p>
          <a:p>
            <a:r>
              <a:rPr lang="en-US" dirty="0">
                <a:solidFill>
                  <a:schemeClr val="bg1"/>
                </a:solidFill>
              </a:rPr>
              <a:t>Day 3	65.6	72.9	7.3</a:t>
            </a:r>
          </a:p>
          <a:p>
            <a:r>
              <a:rPr lang="en-US" dirty="0">
                <a:solidFill>
                  <a:schemeClr val="bg1"/>
                </a:solidFill>
              </a:rPr>
              <a:t>Day 4	70	77.5	0.7</a:t>
            </a:r>
          </a:p>
          <a:p>
            <a:r>
              <a:rPr lang="en-US" dirty="0">
                <a:solidFill>
                  <a:schemeClr val="bg1"/>
                </a:solidFill>
              </a:rPr>
              <a:t>Day 5	8.5	8.5	0.2</a:t>
            </a:r>
          </a:p>
          <a:p>
            <a:r>
              <a:rPr lang="en-US" dirty="0">
                <a:solidFill>
                  <a:schemeClr val="bg1"/>
                </a:solidFill>
              </a:rPr>
              <a:t>Day 6	63.2	65.5	2.3</a:t>
            </a:r>
          </a:p>
          <a:p>
            <a:r>
              <a:rPr lang="en-US" dirty="0">
                <a:solidFill>
                  <a:schemeClr val="bg1"/>
                </a:solidFill>
              </a:rPr>
              <a:t>Day 7	59.9	77.4	17.5</a:t>
            </a:r>
          </a:p>
          <a:p>
            <a:endParaRPr lang="en-US" dirty="0">
              <a:solidFill>
                <a:schemeClr val="bg1"/>
              </a:solidFill>
            </a:endParaRPr>
          </a:p>
        </p:txBody>
      </p:sp>
      <p:graphicFrame>
        <p:nvGraphicFramePr>
          <p:cNvPr id="4" name="Chart 3"/>
          <p:cNvGraphicFramePr/>
          <p:nvPr>
            <p:extLst>
              <p:ext uri="{D42A27DB-BD31-4B8C-83A1-F6EECF244321}">
                <p14:modId xmlns:p14="http://schemas.microsoft.com/office/powerpoint/2010/main" val="300830234"/>
              </p:ext>
            </p:extLst>
          </p:nvPr>
        </p:nvGraphicFramePr>
        <p:xfrm>
          <a:off x="26894" y="1295400"/>
          <a:ext cx="4164106" cy="44450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mc:AlternateContent xmlns:mc="http://schemas.openxmlformats.org/markup-compatibility/2006" xmlns:p14="http://schemas.microsoft.com/office/powerpoint/2010/main">
    <mc:Choice Requires="p14">
      <p:transition spd="slow" p14:dur="2000">
        <p:sndAc>
          <p:stSnd>
            <p:snd r:embed="rId3" name="laser.wav"/>
          </p:stSnd>
        </p:sndAc>
      </p:transition>
    </mc:Choice>
    <mc:Fallback xmlns="">
      <p:transition spd="slow">
        <p:sndAc>
          <p:stSnd>
            <p:snd r:embed="rId5" name="laser.wav"/>
          </p:stSnd>
        </p:sndAc>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2858</TotalTime>
  <Words>562</Words>
  <Application>Microsoft Office PowerPoint</Application>
  <PresentationFormat>On-screen Show (4:3)</PresentationFormat>
  <Paragraphs>73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Sunflowers and Acid Rain</vt:lpstr>
      <vt:lpstr>Introduction </vt:lpstr>
      <vt:lpstr>Materials </vt:lpstr>
      <vt:lpstr>Methods</vt:lpstr>
      <vt:lpstr>Scientific Method     </vt:lpstr>
      <vt:lpstr>Ask a Question</vt:lpstr>
      <vt:lpstr>State Your Hypothesis</vt:lpstr>
      <vt:lpstr>Identify Control &amp; Variable</vt:lpstr>
      <vt:lpstr>Collect &amp; Record Your Data</vt:lpstr>
      <vt:lpstr>Test Your Hypothesis</vt:lpstr>
      <vt:lpstr>Interpret Your Data</vt:lpstr>
      <vt:lpstr>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HILLK0318</cp:lastModifiedBy>
  <cp:revision>275</cp:revision>
  <dcterms:created xsi:type="dcterms:W3CDTF">2012-04-19T20:11:49Z</dcterms:created>
  <dcterms:modified xsi:type="dcterms:W3CDTF">2012-05-31T15:08:30Z</dcterms:modified>
</cp:coreProperties>
</file>